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7"/>
  </p:handoutMasterIdLst>
  <p:sldIdLst>
    <p:sldId id="256" r:id="rId2"/>
    <p:sldId id="267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8" r:id="rId13"/>
    <p:sldId id="270" r:id="rId14"/>
    <p:sldId id="271" r:id="rId15"/>
    <p:sldId id="272" r:id="rId16"/>
    <p:sldId id="282" r:id="rId17"/>
    <p:sldId id="273" r:id="rId18"/>
    <p:sldId id="274" r:id="rId19"/>
    <p:sldId id="280" r:id="rId20"/>
    <p:sldId id="277" r:id="rId21"/>
    <p:sldId id="278" r:id="rId22"/>
    <p:sldId id="281" r:id="rId23"/>
    <p:sldId id="275" r:id="rId24"/>
    <p:sldId id="260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4" autoAdjust="0"/>
    <p:restoredTop sz="94710" autoAdjust="0"/>
  </p:normalViewPr>
  <p:slideViewPr>
    <p:cSldViewPr>
      <p:cViewPr varScale="1">
        <p:scale>
          <a:sx n="86" d="100"/>
          <a:sy n="86" d="100"/>
        </p:scale>
        <p:origin x="-11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474F3-F940-4DDB-BE76-FEA1B0695AA8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BBCF7-1248-40AE-BE84-6A277921E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8FC3AC3-5BB3-4EA3-B3C6-414D5D9F4C1A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5528247-3445-436B-882A-074814664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Texting and Driving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Joanna Curran </a:t>
            </a:r>
          </a:p>
          <a:p>
            <a:r>
              <a:rPr lang="en-US" dirty="0" smtClean="0"/>
              <a:t>And </a:t>
            </a:r>
          </a:p>
          <a:p>
            <a:r>
              <a:rPr lang="en-US" dirty="0" smtClean="0"/>
              <a:t>Brianna Baer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Support Laws vs. Behavior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large amount of our subjects responded that they would not support new laws against cell phone use while driving</a:t>
            </a:r>
          </a:p>
          <a:p>
            <a:pPr lvl="1"/>
            <a:r>
              <a:rPr lang="en-US" dirty="0" smtClean="0"/>
              <a:t>Although, these same subjects say that they would change their behavior if they were put out</a:t>
            </a:r>
          </a:p>
          <a:p>
            <a:r>
              <a:rPr lang="en-US" dirty="0" smtClean="0"/>
              <a:t>A good amount of our subjects also responded that they would support these laws</a:t>
            </a:r>
          </a:p>
          <a:p>
            <a:r>
              <a:rPr lang="en-US" dirty="0" smtClean="0"/>
              <a:t>Almost all of our subjects stated that they would change their behavior if these laws were enforced</a:t>
            </a:r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19200"/>
            <a:ext cx="4038600" cy="329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336473"/>
            <a:ext cx="3962400" cy="252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8001000" cy="4525963"/>
          </a:xfrm>
        </p:spPr>
        <p:txBody>
          <a:bodyPr/>
          <a:lstStyle/>
          <a:p>
            <a:r>
              <a:rPr lang="en-US" dirty="0" smtClean="0"/>
              <a:t>Most teens use their phone in some way while driving </a:t>
            </a:r>
          </a:p>
          <a:p>
            <a:pPr lvl="1"/>
            <a:r>
              <a:rPr lang="en-US" dirty="0" smtClean="0"/>
              <a:t>The majority call, many text, and few use a music feature</a:t>
            </a:r>
          </a:p>
          <a:p>
            <a:r>
              <a:rPr lang="en-US" dirty="0" smtClean="0"/>
              <a:t>People are more likely to use their phones in the afternoon or evening	</a:t>
            </a:r>
          </a:p>
          <a:p>
            <a:r>
              <a:rPr lang="en-US" dirty="0" smtClean="0"/>
              <a:t>Most people would not change their behavior if laws were put in place </a:t>
            </a:r>
          </a:p>
          <a:p>
            <a:pPr lvl="1"/>
            <a:r>
              <a:rPr lang="en-US" dirty="0" smtClean="0"/>
              <a:t>however most people support a law banning cell phone use while driving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1-Proportion Z Interval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SRS</a:t>
            </a:r>
          </a:p>
          <a:p>
            <a:pPr lvl="1"/>
            <a:r>
              <a:rPr lang="en-US" dirty="0" err="1" smtClean="0"/>
              <a:t>Np</a:t>
            </a:r>
            <a:r>
              <a:rPr lang="en-US" dirty="0" smtClean="0"/>
              <a:t>, </a:t>
            </a:r>
            <a:r>
              <a:rPr lang="en-US" dirty="0" err="1" smtClean="0"/>
              <a:t>nq</a:t>
            </a:r>
            <a:r>
              <a:rPr lang="en-US" dirty="0" smtClean="0"/>
              <a:t> &gt;10 </a:t>
            </a:r>
          </a:p>
          <a:p>
            <a:pPr lvl="1"/>
            <a:r>
              <a:rPr lang="en-US" dirty="0" smtClean="0"/>
              <a:t>Pop&gt;10n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2514600"/>
            <a:ext cx="4038600" cy="1636776"/>
          </a:xfrm>
        </p:spPr>
        <p:txBody>
          <a:bodyPr/>
          <a:lstStyle/>
          <a:p>
            <a:pPr lvl="1"/>
            <a:r>
              <a:rPr lang="en-US" dirty="0" smtClean="0"/>
              <a:t>Assumed</a:t>
            </a:r>
          </a:p>
          <a:p>
            <a:pPr lvl="1"/>
            <a:r>
              <a:rPr lang="en-US" dirty="0" smtClean="0"/>
              <a:t>42,15&gt;10</a:t>
            </a:r>
          </a:p>
          <a:p>
            <a:pPr lvl="1"/>
            <a:r>
              <a:rPr lang="en-US" dirty="0" smtClean="0"/>
              <a:t># of teens&gt;540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657600"/>
            <a:ext cx="8001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Conditons</a:t>
            </a:r>
            <a:r>
              <a:rPr lang="en-US" sz="3200" dirty="0" smtClean="0">
                <a:solidFill>
                  <a:srgbClr val="FF0000"/>
                </a:solidFill>
              </a:rPr>
              <a:t> met=&gt; norm dist=&gt; 1-prop </a:t>
            </a:r>
            <a:r>
              <a:rPr lang="en-US" sz="3200" dirty="0" err="1" smtClean="0">
                <a:solidFill>
                  <a:srgbClr val="FF0000"/>
                </a:solidFill>
              </a:rPr>
              <a:t>z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int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533400" y="4419600"/>
          <a:ext cx="3201987" cy="1054100"/>
        </p:xfrm>
        <a:graphic>
          <a:graphicData uri="http://schemas.openxmlformats.org/presentationml/2006/ole">
            <p:oleObj spid="_x0000_s25603" name="Equation" r:id="rId3" imgW="1968500" imgH="6477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86200" y="4572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=(.64091,8328)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54102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90% confident that the true proportion of people who use their phones while driving is between 64.091% and 83.28%.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1-Proportion Z Test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2209800"/>
            <a:ext cx="830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Conditons</a:t>
            </a:r>
            <a:r>
              <a:rPr lang="en-US" sz="3200" dirty="0" smtClean="0">
                <a:solidFill>
                  <a:srgbClr val="FF0000"/>
                </a:solidFill>
              </a:rPr>
              <a:t> met=&gt; norm dist=&gt; 1-prop </a:t>
            </a:r>
            <a:r>
              <a:rPr lang="en-US" sz="3200" dirty="0" err="1" smtClean="0">
                <a:solidFill>
                  <a:srgbClr val="FF0000"/>
                </a:solidFill>
              </a:rPr>
              <a:t>z</a:t>
            </a:r>
            <a:r>
              <a:rPr lang="en-US" sz="3200" dirty="0" smtClean="0">
                <a:solidFill>
                  <a:srgbClr val="FF0000"/>
                </a:solidFill>
              </a:rPr>
              <a:t> test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2895600" y="2895600"/>
          <a:ext cx="1716087" cy="1144587"/>
        </p:xfrm>
        <a:graphic>
          <a:graphicData uri="http://schemas.openxmlformats.org/presentationml/2006/ole">
            <p:oleObj spid="_x0000_s27652" name="Equation" r:id="rId3" imgW="876300" imgH="5842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943600" y="3124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P(p</a:t>
            </a:r>
            <a:r>
              <a:rPr lang="en-US" dirty="0" smtClean="0"/>
              <a:t>&lt;-1.1921)=.1166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3048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=-1.1921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4648200"/>
            <a:ext cx="754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fail to reject the claim because our </a:t>
            </a:r>
            <a:r>
              <a:rPr lang="en-US" dirty="0" err="1" smtClean="0"/>
              <a:t>p</a:t>
            </a:r>
            <a:r>
              <a:rPr lang="en-US" dirty="0" smtClean="0"/>
              <a:t>-value of .1166 is greater than alpha=.05 </a:t>
            </a:r>
          </a:p>
          <a:p>
            <a:endParaRPr lang="en-US" dirty="0" smtClean="0"/>
          </a:p>
          <a:p>
            <a:r>
              <a:rPr lang="en-US" dirty="0" smtClean="0"/>
              <a:t>We have sufficient evidence that the true proportion of people that use their phones while driving is equal to 80%.</a:t>
            </a:r>
            <a:endParaRPr lang="en-US" dirty="0"/>
          </a:p>
        </p:txBody>
      </p:sp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609600" y="3048000"/>
          <a:ext cx="1714500" cy="1047750"/>
        </p:xfrm>
        <a:graphic>
          <a:graphicData uri="http://schemas.openxmlformats.org/presentationml/2006/ole">
            <p:oleObj spid="_x0000_s27654" name="Equation" r:id="rId4" imgW="6858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Goodness of Fit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Conditons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Categorical data </a:t>
            </a:r>
          </a:p>
          <a:p>
            <a:pPr lvl="1"/>
            <a:r>
              <a:rPr lang="en-US" dirty="0" smtClean="0"/>
              <a:t>SRS</a:t>
            </a:r>
          </a:p>
          <a:p>
            <a:pPr lvl="1"/>
            <a:r>
              <a:rPr lang="en-US" dirty="0" smtClean="0"/>
              <a:t>All exp counts&gt;5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2800" y="2438400"/>
            <a:ext cx="4343400" cy="1560576"/>
          </a:xfrm>
        </p:spPr>
        <p:txBody>
          <a:bodyPr/>
          <a:lstStyle/>
          <a:p>
            <a:pPr lvl="1"/>
            <a:r>
              <a:rPr lang="en-US" dirty="0" smtClean="0"/>
              <a:t>Activity on phone is categorical </a:t>
            </a:r>
          </a:p>
          <a:p>
            <a:pPr lvl="1"/>
            <a:r>
              <a:rPr lang="en-US" dirty="0" smtClean="0"/>
              <a:t>Assumed</a:t>
            </a:r>
          </a:p>
          <a:p>
            <a:pPr lvl="1"/>
            <a:r>
              <a:rPr lang="en-US" dirty="0" smtClean="0"/>
              <a:t>All exp counts&gt;5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42672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Conditons</a:t>
            </a:r>
            <a:r>
              <a:rPr lang="en-US" sz="3200" dirty="0" smtClean="0">
                <a:solidFill>
                  <a:srgbClr val="FF0000"/>
                </a:solidFill>
              </a:rPr>
              <a:t> met=&gt; chi-square dist=&gt; chi-square GOF test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Goodness of Fit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7315200" cy="1636776"/>
          </a:xfrm>
        </p:spPr>
        <p:txBody>
          <a:bodyPr/>
          <a:lstStyle/>
          <a:p>
            <a:r>
              <a:rPr lang="en-US" dirty="0" smtClean="0"/>
              <a:t>Ho: Distribution of our data for activity on phone matches the distribution of </a:t>
            </a:r>
            <a:r>
              <a:rPr lang="en-US" dirty="0" err="1" smtClean="0"/>
              <a:t>nationwide’s</a:t>
            </a:r>
            <a:r>
              <a:rPr lang="en-US" dirty="0" smtClean="0"/>
              <a:t> data </a:t>
            </a:r>
          </a:p>
          <a:p>
            <a:r>
              <a:rPr lang="en-US" dirty="0" smtClean="0"/>
              <a:t>Ha: Distribution of our data for activity on phone does not match the distribution of </a:t>
            </a:r>
            <a:r>
              <a:rPr lang="en-US" dirty="0" err="1" smtClean="0"/>
              <a:t>nationwide’s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9530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reject the claim because our </a:t>
            </a:r>
            <a:r>
              <a:rPr lang="en-US" dirty="0" err="1" smtClean="0"/>
              <a:t>p</a:t>
            </a:r>
            <a:r>
              <a:rPr lang="en-US" dirty="0" smtClean="0"/>
              <a:t>-value of 2.504 </a:t>
            </a:r>
            <a:r>
              <a:rPr lang="en-US" dirty="0" err="1" smtClean="0"/>
              <a:t>x</a:t>
            </a:r>
            <a:r>
              <a:rPr lang="en-US" dirty="0" smtClean="0"/>
              <a:t> 10^-14 is less than alpha=.05 </a:t>
            </a:r>
          </a:p>
          <a:p>
            <a:endParaRPr lang="en-US" dirty="0" smtClean="0"/>
          </a:p>
          <a:p>
            <a:r>
              <a:rPr lang="en-US" dirty="0" smtClean="0"/>
              <a:t>We have sufficient evidence that the distribution of our data for activity on phone does not match the distribution of </a:t>
            </a:r>
            <a:r>
              <a:rPr lang="en-US" dirty="0" err="1" smtClean="0"/>
              <a:t>nationwide’s</a:t>
            </a:r>
            <a:r>
              <a:rPr lang="en-US" dirty="0" smtClean="0"/>
              <a:t> data. </a:t>
            </a:r>
            <a:endParaRPr lang="en-US" dirty="0"/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433388" y="3886200"/>
          <a:ext cx="8018462" cy="900113"/>
        </p:xfrm>
        <a:graphic>
          <a:graphicData uri="http://schemas.openxmlformats.org/presentationml/2006/ole">
            <p:oleObj spid="_x0000_s55298" name="Equation" r:id="rId3" imgW="39621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Goodness of Fit Test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9530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reject the claim because our </a:t>
            </a:r>
            <a:r>
              <a:rPr lang="en-US" dirty="0" err="1" smtClean="0"/>
              <a:t>p</a:t>
            </a:r>
            <a:r>
              <a:rPr lang="en-US" dirty="0" smtClean="0"/>
              <a:t>-value of 2.504 </a:t>
            </a:r>
            <a:r>
              <a:rPr lang="en-US" dirty="0" err="1" smtClean="0"/>
              <a:t>x</a:t>
            </a:r>
            <a:r>
              <a:rPr lang="en-US" dirty="0" smtClean="0"/>
              <a:t> 10^-14 is less than alpha=.05 </a:t>
            </a:r>
          </a:p>
          <a:p>
            <a:endParaRPr lang="en-US" dirty="0" smtClean="0"/>
          </a:p>
          <a:p>
            <a:r>
              <a:rPr lang="en-US" dirty="0" smtClean="0"/>
              <a:t>We have sufficient evidence that the distribution of our data for activity on phone does not match the distribution of </a:t>
            </a:r>
            <a:r>
              <a:rPr lang="en-US" dirty="0" err="1" smtClean="0"/>
              <a:t>nationwide’s</a:t>
            </a:r>
            <a:r>
              <a:rPr lang="en-US" dirty="0" smtClean="0"/>
              <a:t> data. </a:t>
            </a:r>
            <a:endParaRPr lang="en-US" dirty="0"/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1008063" y="2743200"/>
          <a:ext cx="6391275" cy="762000"/>
        </p:xfrm>
        <a:graphic>
          <a:graphicData uri="http://schemas.openxmlformats.org/presentationml/2006/ole">
            <p:oleObj spid="_x0000_s56322" name="Equation" r:id="rId3" imgW="19173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Test for </a:t>
            </a:r>
            <a:r>
              <a:rPr lang="en-US" dirty="0" err="1" smtClean="0"/>
              <a:t>Indepence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Conditions </a:t>
            </a:r>
          </a:p>
          <a:p>
            <a:pPr lvl="1"/>
            <a:r>
              <a:rPr lang="en-US" dirty="0" smtClean="0"/>
              <a:t>Categorical Data</a:t>
            </a:r>
          </a:p>
          <a:p>
            <a:pPr lvl="1"/>
            <a:r>
              <a:rPr lang="en-US" dirty="0" smtClean="0"/>
              <a:t>SRS</a:t>
            </a:r>
          </a:p>
          <a:p>
            <a:pPr lvl="1"/>
            <a:r>
              <a:rPr lang="en-US" dirty="0" smtClean="0"/>
              <a:t>All exp cell counts&gt;5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2478024"/>
            <a:ext cx="4038600" cy="1408176"/>
          </a:xfrm>
        </p:spPr>
        <p:txBody>
          <a:bodyPr/>
          <a:lstStyle/>
          <a:p>
            <a:pPr lvl="1"/>
            <a:r>
              <a:rPr lang="en-US" dirty="0" smtClean="0"/>
              <a:t>Phone use and sharing a car are categorical data</a:t>
            </a:r>
          </a:p>
          <a:p>
            <a:pPr lvl="1"/>
            <a:r>
              <a:rPr lang="en-US" dirty="0" smtClean="0"/>
              <a:t>Assumed</a:t>
            </a:r>
          </a:p>
          <a:p>
            <a:pPr lvl="1"/>
            <a:r>
              <a:rPr lang="en-US" dirty="0" smtClean="0"/>
              <a:t>All exp cell counts&gt;5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42672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Conditons</a:t>
            </a:r>
            <a:r>
              <a:rPr lang="en-US" sz="3200" dirty="0" smtClean="0">
                <a:solidFill>
                  <a:srgbClr val="FF0000"/>
                </a:solidFill>
              </a:rPr>
              <a:t> met=&gt; chi-square dist=&gt; chi-square test for independence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Test for Independence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7848600" cy="1484376"/>
          </a:xfrm>
        </p:spPr>
        <p:txBody>
          <a:bodyPr>
            <a:noAutofit/>
          </a:bodyPr>
          <a:lstStyle/>
          <a:p>
            <a:r>
              <a:rPr lang="en-US" sz="2400" dirty="0" smtClean="0"/>
              <a:t>Ho: There is an association between cell phone use and sharing a car</a:t>
            </a:r>
          </a:p>
          <a:p>
            <a:r>
              <a:rPr lang="en-US" sz="2400" dirty="0" smtClean="0"/>
              <a:t>Ha: There is no association between cell phone use and sharing a car</a:t>
            </a:r>
            <a:endParaRPr lang="en-US" sz="2400" dirty="0"/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381000" y="4572000"/>
          <a:ext cx="8429353" cy="899473"/>
        </p:xfrm>
        <a:graphic>
          <a:graphicData uri="http://schemas.openxmlformats.org/presentationml/2006/ole">
            <p:oleObj spid="_x0000_s52227" name="Equation" r:id="rId3" imgW="41655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Test for Independence</a:t>
            </a:r>
            <a:endParaRPr lang="en-US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457200" y="2249424"/>
            <a:ext cx="8229600" cy="416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fail to reject the claim because our p-value of .3891 is greater than alpha=.05 </a:t>
            </a:r>
          </a:p>
          <a:p>
            <a:endParaRPr lang="en-US" dirty="0" smtClean="0"/>
          </a:p>
          <a:p>
            <a:r>
              <a:rPr lang="en-US" dirty="0" smtClean="0"/>
              <a:t>We have sufficient evidence that there is an association between cell phone use and sharing a car.</a:t>
            </a:r>
            <a:endParaRPr lang="en-US" dirty="0"/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2057400" y="2514600"/>
          <a:ext cx="4445000" cy="762000"/>
        </p:xfrm>
        <a:graphic>
          <a:graphicData uri="http://schemas.openxmlformats.org/presentationml/2006/ole">
            <p:oleObj spid="_x0000_s53251" name="Equation" r:id="rId3" imgW="13334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Texting and Driving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teenagers use their phones while driving </a:t>
            </a:r>
          </a:p>
          <a:p>
            <a:r>
              <a:rPr lang="en-US" dirty="0" smtClean="0"/>
              <a:t>Are there factors that affect if people use their phones while driving</a:t>
            </a:r>
          </a:p>
          <a:p>
            <a:r>
              <a:rPr lang="en-US" dirty="0" smtClean="0"/>
              <a:t>Is texting while driving actually as widespread as the news makes it seem??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Test for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Conditions </a:t>
            </a:r>
          </a:p>
          <a:p>
            <a:pPr lvl="1"/>
            <a:r>
              <a:rPr lang="en-US" dirty="0" smtClean="0"/>
              <a:t>Categorical Data</a:t>
            </a:r>
          </a:p>
          <a:p>
            <a:pPr lvl="1"/>
            <a:r>
              <a:rPr lang="en-US" dirty="0" smtClean="0"/>
              <a:t>SRS</a:t>
            </a:r>
          </a:p>
          <a:p>
            <a:pPr lvl="1"/>
            <a:r>
              <a:rPr lang="en-US" dirty="0" smtClean="0"/>
              <a:t>All exp cell counts&gt;5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2478024"/>
            <a:ext cx="4038600" cy="1408176"/>
          </a:xfrm>
        </p:spPr>
        <p:txBody>
          <a:bodyPr/>
          <a:lstStyle/>
          <a:p>
            <a:pPr lvl="1"/>
            <a:r>
              <a:rPr lang="en-US" dirty="0" smtClean="0"/>
              <a:t>Phone use and paying for insurance are categorical data</a:t>
            </a:r>
          </a:p>
          <a:p>
            <a:pPr lvl="1"/>
            <a:r>
              <a:rPr lang="en-US" dirty="0" smtClean="0"/>
              <a:t>Assumed</a:t>
            </a:r>
          </a:p>
          <a:p>
            <a:pPr lvl="1"/>
            <a:r>
              <a:rPr lang="en-US" dirty="0" smtClean="0"/>
              <a:t>All exp cell counts&gt;5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42672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Conditons</a:t>
            </a:r>
            <a:r>
              <a:rPr lang="en-US" sz="3200" dirty="0" smtClean="0">
                <a:solidFill>
                  <a:srgbClr val="FF0000"/>
                </a:solidFill>
              </a:rPr>
              <a:t> met=&gt; chi-square dist=&gt; chi-square test for independence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Test for Independence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7848600" cy="1484376"/>
          </a:xfrm>
        </p:spPr>
        <p:txBody>
          <a:bodyPr/>
          <a:lstStyle/>
          <a:p>
            <a:r>
              <a:rPr lang="en-US" dirty="0" smtClean="0"/>
              <a:t>Ho: There is an association between cell phone use and paying for insurance</a:t>
            </a:r>
          </a:p>
          <a:p>
            <a:r>
              <a:rPr lang="en-US" dirty="0" smtClean="0"/>
              <a:t>Ha: There is no association between cell phone use and paying for insurance</a:t>
            </a:r>
            <a:endParaRPr lang="en-US" dirty="0"/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25425" y="3733800"/>
          <a:ext cx="8858250" cy="1111250"/>
        </p:xfrm>
        <a:graphic>
          <a:graphicData uri="http://schemas.openxmlformats.org/presentationml/2006/ole">
            <p:oleObj spid="_x0000_s51203" name="Equation" r:id="rId3" imgW="354312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Test for Independence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4495800"/>
            <a:ext cx="762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fail to reject the claim because our </a:t>
            </a:r>
            <a:r>
              <a:rPr lang="en-US" sz="2400" dirty="0" err="1" smtClean="0"/>
              <a:t>p</a:t>
            </a:r>
            <a:r>
              <a:rPr lang="en-US" sz="2400" dirty="0" smtClean="0"/>
              <a:t>-value of .52341 is greater than alpha=.05 </a:t>
            </a:r>
          </a:p>
          <a:p>
            <a:endParaRPr lang="en-US" sz="2400" dirty="0" smtClean="0"/>
          </a:p>
          <a:p>
            <a:r>
              <a:rPr lang="en-US" sz="2400" dirty="0" smtClean="0"/>
              <a:t>We have sufficient evidence that there is an association between cell phone use and paying for car insurance.</a:t>
            </a:r>
            <a:endParaRPr lang="en-US" sz="2400" dirty="0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2057400" y="2743200"/>
          <a:ext cx="4445000" cy="762000"/>
        </p:xfrm>
        <a:graphic>
          <a:graphicData uri="http://schemas.openxmlformats.org/presentationml/2006/ole">
            <p:oleObj spid="_x0000_s54274" name="Equation" r:id="rId3" imgW="13334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7924800" cy="4525963"/>
          </a:xfrm>
        </p:spPr>
        <p:txBody>
          <a:bodyPr/>
          <a:lstStyle/>
          <a:p>
            <a:r>
              <a:rPr lang="en-US" dirty="0" smtClean="0"/>
              <a:t>1-Prop Z Test </a:t>
            </a:r>
          </a:p>
          <a:p>
            <a:pPr lvl="1"/>
            <a:r>
              <a:rPr lang="en-US" dirty="0" smtClean="0"/>
              <a:t>Good test to perform, showed our data was not too far away from the national data</a:t>
            </a:r>
          </a:p>
          <a:p>
            <a:r>
              <a:rPr lang="en-US" dirty="0" smtClean="0"/>
              <a:t>Chi-Square GOF Test</a:t>
            </a:r>
          </a:p>
          <a:p>
            <a:pPr lvl="1"/>
            <a:r>
              <a:rPr lang="en-US" dirty="0" smtClean="0"/>
              <a:t>Good test to perform</a:t>
            </a:r>
          </a:p>
          <a:p>
            <a:pPr lvl="1"/>
            <a:r>
              <a:rPr lang="en-US" dirty="0" smtClean="0"/>
              <a:t>Showed a bias in our data collection (only having data from teens)</a:t>
            </a:r>
          </a:p>
          <a:p>
            <a:r>
              <a:rPr lang="en-US" dirty="0" smtClean="0"/>
              <a:t>Chi-Square Tests for Independence</a:t>
            </a:r>
          </a:p>
          <a:p>
            <a:pPr lvl="1"/>
            <a:r>
              <a:rPr lang="en-US" dirty="0" smtClean="0"/>
              <a:t>Good tests to perform</a:t>
            </a:r>
          </a:p>
          <a:p>
            <a:pPr lvl="1"/>
            <a:r>
              <a:rPr lang="en-US" dirty="0" smtClean="0"/>
              <a:t>Proved a person is more likely to use their phone if they do not have to share it with another family member</a:t>
            </a:r>
          </a:p>
          <a:p>
            <a:pPr lvl="1"/>
            <a:r>
              <a:rPr lang="en-US" dirty="0" smtClean="0"/>
              <a:t>Proved a person is more likely to use their phone if they do not have to pay for car insurance.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Bias/Error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females responded</a:t>
            </a:r>
          </a:p>
          <a:p>
            <a:r>
              <a:rPr lang="en-US" dirty="0" smtClean="0"/>
              <a:t>Only teenagers (ages 17-19) had been able to respond to the survey</a:t>
            </a:r>
          </a:p>
          <a:p>
            <a:r>
              <a:rPr lang="en-US" dirty="0" smtClean="0"/>
              <a:t>Only students attending Saint Joe’s or Penn State Altoona as freshman next year could respond </a:t>
            </a:r>
          </a:p>
          <a:p>
            <a:r>
              <a:rPr lang="en-US" dirty="0" smtClean="0"/>
              <a:t>Relied on voluntary response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Opinions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7391400" cy="4525963"/>
          </a:xfrm>
        </p:spPr>
        <p:txBody>
          <a:bodyPr/>
          <a:lstStyle/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Easy to collect data</a:t>
            </a:r>
          </a:p>
          <a:p>
            <a:pPr lvl="1"/>
            <a:r>
              <a:rPr lang="en-US" dirty="0" smtClean="0"/>
              <a:t>People are more willing to participate in our survey than we had expected</a:t>
            </a:r>
          </a:p>
          <a:p>
            <a:pPr lvl="1"/>
            <a:r>
              <a:rPr lang="en-US" dirty="0" smtClean="0"/>
              <a:t>Surprised our data did not match the distribution of </a:t>
            </a:r>
            <a:r>
              <a:rPr lang="en-US" dirty="0" err="1" smtClean="0"/>
              <a:t>nationwide’s</a:t>
            </a:r>
            <a:r>
              <a:rPr lang="en-US" dirty="0" smtClean="0"/>
              <a:t> data</a:t>
            </a:r>
          </a:p>
          <a:p>
            <a:pPr lvl="1"/>
            <a:r>
              <a:rPr lang="en-US" dirty="0" smtClean="0"/>
              <a:t>Not surprised to find associations in our tests for independence</a:t>
            </a:r>
          </a:p>
          <a:p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Took a long time to put together all of the components (as there were many)</a:t>
            </a:r>
          </a:p>
          <a:p>
            <a:pPr lvl="1"/>
            <a:r>
              <a:rPr lang="en-US" dirty="0" smtClean="0"/>
              <a:t>Fun project to research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Distractions While Driving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100" dirty="0" smtClean="0"/>
              <a:t>By observing a national survey of 900 teens around the country</a:t>
            </a:r>
          </a:p>
          <a:p>
            <a:r>
              <a:rPr lang="en-US" sz="3100" dirty="0" smtClean="0"/>
              <a:t>Teenagers find these attributes the most distracting for drivers:</a:t>
            </a:r>
          </a:p>
          <a:p>
            <a:pPr lvl="1"/>
            <a:r>
              <a:rPr lang="en-US" sz="2900" dirty="0" smtClean="0"/>
              <a:t>Instant or text messaging while driving - 37 percent </a:t>
            </a:r>
          </a:p>
          <a:p>
            <a:pPr lvl="1"/>
            <a:r>
              <a:rPr lang="en-US" sz="2900" dirty="0" smtClean="0"/>
              <a:t>[The teen driver's] emotional state - 20 percent </a:t>
            </a:r>
          </a:p>
          <a:p>
            <a:pPr lvl="1"/>
            <a:r>
              <a:rPr lang="en-US" sz="2900" dirty="0" smtClean="0"/>
              <a:t>Having several friends in the car - 19 percent </a:t>
            </a:r>
          </a:p>
          <a:p>
            <a:pPr lvl="1"/>
            <a:r>
              <a:rPr lang="en-US" sz="2900" dirty="0" smtClean="0"/>
              <a:t>Talking on a cell phone - 14 percent </a:t>
            </a:r>
          </a:p>
          <a:p>
            <a:pPr lvl="1"/>
            <a:r>
              <a:rPr lang="en-US" sz="2900" dirty="0" smtClean="0"/>
              <a:t>Eating or drinking - 7 percent </a:t>
            </a:r>
          </a:p>
          <a:p>
            <a:pPr lvl="1"/>
            <a:r>
              <a:rPr lang="en-US" sz="2900" dirty="0" smtClean="0"/>
              <a:t>Having a friend in the car - 5 percent </a:t>
            </a:r>
          </a:p>
          <a:p>
            <a:pPr lvl="1"/>
            <a:r>
              <a:rPr lang="en-US" sz="2900" dirty="0" smtClean="0"/>
              <a:t>Listening to music - 4 percent </a:t>
            </a:r>
          </a:p>
          <a:p>
            <a:pPr lvl="1"/>
            <a:endParaRPr lang="en-US" dirty="0"/>
          </a:p>
        </p:txBody>
      </p:sp>
      <p:pic>
        <p:nvPicPr>
          <p:cNvPr id="10242" name="Picture 2" descr="http://t3.gstatic.com/images?q=tbn:ANd9GcSC66ywtwsF7MS2kgCbDSpxbAN1B0qpM-jXRFgwXrsDDzLiz0RS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286000"/>
            <a:ext cx="3649477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Gathering our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observed different surveys given by Insurance companies on teens texting and driving</a:t>
            </a:r>
          </a:p>
          <a:p>
            <a:r>
              <a:rPr lang="en-US" dirty="0" smtClean="0"/>
              <a:t>We also conducted a survey of all the different attributes of the surveys we found</a:t>
            </a:r>
          </a:p>
          <a:p>
            <a:pPr lvl="1"/>
            <a:r>
              <a:rPr lang="en-US" dirty="0" smtClean="0"/>
              <a:t>We sent the questions out in Penn State Altoona’s and St. Joseph’s University student </a:t>
            </a:r>
            <a:r>
              <a:rPr lang="en-US" dirty="0"/>
              <a:t>F</a:t>
            </a:r>
            <a:r>
              <a:rPr lang="en-US" dirty="0" smtClean="0"/>
              <a:t>acebook groups</a:t>
            </a:r>
          </a:p>
          <a:p>
            <a:pPr lvl="2"/>
            <a:r>
              <a:rPr lang="en-US" dirty="0" smtClean="0"/>
              <a:t>We collected our data in a systematic random sample, and used the results of every third person that responded</a:t>
            </a:r>
          </a:p>
          <a:p>
            <a:pPr lvl="2"/>
            <a:r>
              <a:rPr lang="en-US" dirty="0" smtClean="0"/>
              <a:t>We used 57 student’s results</a:t>
            </a:r>
            <a:endParaRPr lang="en-US" dirty="0"/>
          </a:p>
        </p:txBody>
      </p:sp>
      <p:pic>
        <p:nvPicPr>
          <p:cNvPr id="15362" name="Picture 2" descr="http://www.teamline.cc/static/images/logos/PennState_Altoona.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2240280" cy="1600200"/>
          </a:xfrm>
          <a:prstGeom prst="rect">
            <a:avLst/>
          </a:prstGeom>
          <a:noFill/>
        </p:spPr>
      </p:pic>
      <p:pic>
        <p:nvPicPr>
          <p:cNvPr id="15364" name="Picture 4" descr="http://www.d1collegelacrosse.com/st_josephs/st_joes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038600"/>
            <a:ext cx="26289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Vs.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found that the majority of the data we collected came from females</a:t>
            </a:r>
          </a:p>
          <a:p>
            <a:pPr lvl="1"/>
            <a:r>
              <a:rPr lang="en-US" dirty="0" smtClean="0"/>
              <a:t>Females were also the only two 19 years olds tested in our experiment</a:t>
            </a:r>
          </a:p>
          <a:p>
            <a:r>
              <a:rPr lang="en-US" dirty="0" smtClean="0"/>
              <a:t>There were more females than males in each aspect of the experiment</a:t>
            </a:r>
            <a:endParaRPr lang="en-US" dirty="0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352800"/>
            <a:ext cx="4629509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990600"/>
            <a:ext cx="29622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Phone Use While Driving vs. Type of Phone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smart phones have higher results </a:t>
            </a:r>
          </a:p>
          <a:p>
            <a:pPr lvl="1"/>
            <a:r>
              <a:rPr lang="en-US" dirty="0" smtClean="0"/>
              <a:t>People that own a smart phone use their cell phone more while driving</a:t>
            </a:r>
          </a:p>
          <a:p>
            <a:r>
              <a:rPr lang="en-US" dirty="0" smtClean="0"/>
              <a:t>Yet, more people who have regular phones do not use their cell phone while driving </a:t>
            </a:r>
            <a:endParaRPr lang="en-US" dirty="0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590800"/>
            <a:ext cx="4343400" cy="352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724400"/>
            <a:ext cx="3048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Gender vs. What Activity Used Most on 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found that females most use their phones to make calls while they drive, consisting of 19 subjects </a:t>
            </a:r>
          </a:p>
          <a:p>
            <a:r>
              <a:rPr lang="en-US" dirty="0" smtClean="0"/>
              <a:t>The males and females have low results for iPod use while only 2 males and 3 females responded yes</a:t>
            </a:r>
          </a:p>
          <a:p>
            <a:r>
              <a:rPr lang="en-US" dirty="0" smtClean="0"/>
              <a:t>Males most favor texting with 12 subjects responding yes</a:t>
            </a:r>
          </a:p>
          <a:p>
            <a:r>
              <a:rPr lang="en-US" dirty="0" smtClean="0"/>
              <a:t>There were 4 subjects that did not apply for this test for they do not use their cell phone while driving</a:t>
            </a:r>
          </a:p>
          <a:p>
            <a:endParaRPr lang="en-US" dirty="0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0" y="1676400"/>
            <a:ext cx="43815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495800"/>
            <a:ext cx="3657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Share Car vs. Pay for Own Insurance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We found that a majority of our subjects do share a car with a parent/family member </a:t>
            </a:r>
          </a:p>
          <a:p>
            <a:r>
              <a:rPr lang="en-US" sz="2400" dirty="0" smtClean="0"/>
              <a:t>Yet, most of the respondents stated that they do not pay for their own car insurance</a:t>
            </a:r>
          </a:p>
          <a:p>
            <a:r>
              <a:rPr lang="en-US" sz="2400" dirty="0" smtClean="0"/>
              <a:t>Therefore, we performed a test to see who text while driving without having to worry about paying their car insurance</a:t>
            </a:r>
          </a:p>
          <a:p>
            <a:endParaRPr lang="en-US" dirty="0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19200"/>
            <a:ext cx="4114800" cy="336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343400"/>
            <a:ext cx="4191000" cy="245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Pay for Own Car Insurance vs. Cell Phone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/>
          <a:lstStyle/>
          <a:p>
            <a:r>
              <a:rPr lang="en-US" dirty="0" smtClean="0"/>
              <a:t>The majority of our subjects responded that they DO use their cell phone while they are driving, but they do not pay for their own car insurance</a:t>
            </a:r>
          </a:p>
          <a:p>
            <a:r>
              <a:rPr lang="en-US" dirty="0" smtClean="0"/>
              <a:t>Those who pay for their own car insurance are less likely to use their cell phone while they are on the road</a:t>
            </a:r>
            <a:endParaRPr lang="en-US" dirty="0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828800"/>
            <a:ext cx="3962400" cy="323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657725"/>
            <a:ext cx="4286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277</TotalTime>
  <Words>1276</Words>
  <Application>Microsoft Office PowerPoint</Application>
  <PresentationFormat>On-screen Show (4:3)</PresentationFormat>
  <Paragraphs>151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Urban</vt:lpstr>
      <vt:lpstr>Equation</vt:lpstr>
      <vt:lpstr>Texting and Driving</vt:lpstr>
      <vt:lpstr>Texting and Driving </vt:lpstr>
      <vt:lpstr>Distractions While Driving</vt:lpstr>
      <vt:lpstr>Gathering our Data</vt:lpstr>
      <vt:lpstr>Age Vs. Gender</vt:lpstr>
      <vt:lpstr>Phone Use While Driving vs. Type of Phone</vt:lpstr>
      <vt:lpstr>Gender vs. What Activity Used Most on Phones</vt:lpstr>
      <vt:lpstr>Share Car vs. Pay for Own Insurance</vt:lpstr>
      <vt:lpstr>Pay for Own Car Insurance vs. Cell Phone Use</vt:lpstr>
      <vt:lpstr>Support Laws vs. Behavior Change</vt:lpstr>
      <vt:lpstr>Analysis and Conclusions</vt:lpstr>
      <vt:lpstr>1-Proportion Z Interval</vt:lpstr>
      <vt:lpstr>1-Proportion Z Test</vt:lpstr>
      <vt:lpstr>Chi-Square Goodness of Fit Test</vt:lpstr>
      <vt:lpstr>Chi-Square Goodness of Fit Test</vt:lpstr>
      <vt:lpstr>Chi-Square Goodness of Fit Test</vt:lpstr>
      <vt:lpstr>Chi-Square Test for Indepence</vt:lpstr>
      <vt:lpstr>Chi-Square Test for Independence </vt:lpstr>
      <vt:lpstr>Chi-Square Test for Independence</vt:lpstr>
      <vt:lpstr>Chi-Square Test for Independence</vt:lpstr>
      <vt:lpstr>Chi-Square Test for Independence </vt:lpstr>
      <vt:lpstr>Chi-Square Test for Independence </vt:lpstr>
      <vt:lpstr>Our Findings</vt:lpstr>
      <vt:lpstr>Bias/Error</vt:lpstr>
      <vt:lpstr>Personal Opinions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Texting and Driving</dc:title>
  <dc:creator>Curran.J373</dc:creator>
  <cp:lastModifiedBy>Baer.B284</cp:lastModifiedBy>
  <cp:revision>33</cp:revision>
  <dcterms:created xsi:type="dcterms:W3CDTF">2011-06-02T21:46:11Z</dcterms:created>
  <dcterms:modified xsi:type="dcterms:W3CDTF">2011-06-07T14:57:30Z</dcterms:modified>
</cp:coreProperties>
</file>